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86" r:id="rId3"/>
    <p:sldId id="259" r:id="rId4"/>
    <p:sldId id="287" r:id="rId5"/>
    <p:sldId id="288" r:id="rId6"/>
    <p:sldId id="289" r:id="rId7"/>
    <p:sldId id="290" r:id="rId8"/>
    <p:sldId id="291" r:id="rId9"/>
    <p:sldId id="314" r:id="rId10"/>
    <p:sldId id="315" r:id="rId11"/>
    <p:sldId id="316" r:id="rId12"/>
    <p:sldId id="292" r:id="rId13"/>
    <p:sldId id="299" r:id="rId14"/>
    <p:sldId id="293" r:id="rId15"/>
    <p:sldId id="300" r:id="rId16"/>
    <p:sldId id="301" r:id="rId17"/>
    <p:sldId id="302" r:id="rId18"/>
    <p:sldId id="303" r:id="rId19"/>
    <p:sldId id="304" r:id="rId20"/>
    <p:sldId id="305" r:id="rId21"/>
    <p:sldId id="294" r:id="rId22"/>
    <p:sldId id="295" r:id="rId23"/>
    <p:sldId id="308" r:id="rId24"/>
    <p:sldId id="309" r:id="rId25"/>
    <p:sldId id="310" r:id="rId26"/>
    <p:sldId id="313" r:id="rId27"/>
    <p:sldId id="312" r:id="rId28"/>
    <p:sldId id="296" r:id="rId29"/>
    <p:sldId id="297" r:id="rId30"/>
    <p:sldId id="298" r:id="rId31"/>
    <p:sldId id="306" r:id="rId32"/>
    <p:sldId id="307" r:id="rId33"/>
  </p:sldIdLst>
  <p:sldSz cx="9144000" cy="5143500" type="screen16x9"/>
  <p:notesSz cx="6858000" cy="9144000"/>
  <p:embeddedFontLst>
    <p:embeddedFont>
      <p:font typeface="Barlow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</p:embeddedFont>
    <p:embeddedFont>
      <p:font typeface="Raleway SemiBold" panose="020B0604020202020204" charset="0"/>
      <p:regular r:id="rId41"/>
      <p:bold r:id="rId42"/>
      <p:italic r:id="rId43"/>
      <p:boldItalic r:id="rId44"/>
    </p:embeddedFont>
    <p:embeddedFont>
      <p:font typeface="Barlow Ligh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AD4203-9B88-468C-ACF3-CF14E0D7869D}">
  <a:tblStyle styleId="{A3AD4203-9B88-468C-ACF3-CF14E0D786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 snapToGrid="0">
      <p:cViewPr>
        <p:scale>
          <a:sx n="100" d="100"/>
          <a:sy n="100" d="100"/>
        </p:scale>
        <p:origin x="994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1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95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7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01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53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42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4.jpe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4.jpe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v-python-tutroals.readthedocs.io/en/latest/py_tutorials/py_imgproc/py_morphological_ops/py_morphological_ops.html" TargetMode="External"/><Relationship Id="rId3" Type="http://schemas.openxmlformats.org/officeDocument/2006/relationships/hyperlink" Target="https://github.com/agrawal-rohit/Weeds-Detection-and-Segmentation" TargetMode="External"/><Relationship Id="rId7" Type="http://schemas.openxmlformats.org/officeDocument/2006/relationships/hyperlink" Target="https://courses.cs.washington.edu/courses/cse576/book/ch3.pdf" TargetMode="External"/><Relationship Id="rId2" Type="http://schemas.openxmlformats.org/officeDocument/2006/relationships/hyperlink" Target="https://towardsdatascience.com/understanding-semantic-segmentation-with-unet-6be4f42d4b4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google.com/document/d/1yffPnYz8fYgYJVYeD-dMnylnXalV5GknPbtPAAnE6ro/edit" TargetMode="External"/><Relationship Id="rId5" Type="http://schemas.openxmlformats.org/officeDocument/2006/relationships/hyperlink" Target="https://arxiv.org/abs/1505.04597" TargetMode="External"/><Relationship Id="rId4" Type="http://schemas.openxmlformats.org/officeDocument/2006/relationships/hyperlink" Target="https://lmb.informatik.uni-freiburg.de/people/ronneber/u-net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Weed Detection Problem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5"/>
          <a:stretch/>
        </p:blipFill>
        <p:spPr>
          <a:xfrm>
            <a:off x="1923182" y="1201015"/>
            <a:ext cx="5703744" cy="318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9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72" y="1364932"/>
            <a:ext cx="6308577" cy="222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Technologies Used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55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Technologies Used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469868"/>
          </a:xfrm>
        </p:spPr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Google </a:t>
            </a:r>
            <a:r>
              <a:rPr lang="en-US" dirty="0" err="1" smtClean="0"/>
              <a:t>Colab</a:t>
            </a:r>
            <a:endParaRPr lang="en-US" dirty="0" smtClean="0"/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Computer Vision(Semantic Segmentation)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26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5600"/>
            <a:ext cx="7322127" cy="1082700"/>
          </a:xfrm>
        </p:spPr>
        <p:txBody>
          <a:bodyPr/>
          <a:lstStyle/>
          <a:p>
            <a:r>
              <a:rPr lang="en" dirty="0" smtClean="0"/>
              <a:t>Computer Vision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933996"/>
          </a:xfrm>
        </p:spPr>
        <p:txBody>
          <a:bodyPr/>
          <a:lstStyle/>
          <a:p>
            <a:r>
              <a:rPr lang="en-US" sz="1600" dirty="0"/>
              <a:t>There are various levels of granularity in which the computers can gain an understanding of images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For each of these levels there is a problem defined in the Computer Vision domain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Starting </a:t>
            </a:r>
            <a:r>
              <a:rPr lang="en-US" sz="1600" dirty="0"/>
              <a:t>from a coarse grained down to a more fine grained understanding, let’s describe these problems below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b="1" dirty="0"/>
              <a:t>Image </a:t>
            </a:r>
            <a:r>
              <a:rPr lang="en-US" sz="1600" b="1" dirty="0" smtClean="0"/>
              <a:t>classification</a:t>
            </a:r>
          </a:p>
          <a:p>
            <a:pPr lvl="1"/>
            <a:r>
              <a:rPr lang="en-US" sz="1600" b="1" dirty="0"/>
              <a:t>Classification with </a:t>
            </a:r>
            <a:r>
              <a:rPr lang="en-US" sz="1600" b="1" dirty="0" smtClean="0"/>
              <a:t>Localization</a:t>
            </a:r>
          </a:p>
          <a:p>
            <a:pPr lvl="1"/>
            <a:r>
              <a:rPr lang="en-US" sz="1600" b="1" dirty="0"/>
              <a:t>Object </a:t>
            </a:r>
            <a:r>
              <a:rPr lang="en-US" sz="1600" b="1" dirty="0" smtClean="0"/>
              <a:t>Detection</a:t>
            </a:r>
          </a:p>
          <a:p>
            <a:pPr lvl="1"/>
            <a:r>
              <a:rPr lang="en-US" sz="1600" b="1" dirty="0"/>
              <a:t>Semantic </a:t>
            </a:r>
            <a:r>
              <a:rPr lang="en-US" sz="1600" b="1" dirty="0" smtClean="0"/>
              <a:t>Segmentation</a:t>
            </a:r>
          </a:p>
          <a:p>
            <a:pPr lvl="1"/>
            <a:r>
              <a:rPr lang="en-US" sz="1600" b="1" dirty="0"/>
              <a:t>Instance segmentation</a:t>
            </a:r>
          </a:p>
          <a:p>
            <a:pPr lvl="1"/>
            <a:endParaRPr lang="en-US" sz="1600" b="1" dirty="0"/>
          </a:p>
          <a:p>
            <a:pPr lvl="1"/>
            <a:endParaRPr lang="en-US" b="1" dirty="0"/>
          </a:p>
          <a:p>
            <a:pPr lvl="1"/>
            <a:endParaRPr lang="en-US" sz="1800" b="1" dirty="0"/>
          </a:p>
          <a:p>
            <a:pPr lvl="1"/>
            <a:endParaRPr lang="en-US" sz="1800" b="1" dirty="0"/>
          </a:p>
          <a:p>
            <a:pPr lvl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61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5600"/>
            <a:ext cx="7322127" cy="1082700"/>
          </a:xfrm>
        </p:spPr>
        <p:txBody>
          <a:bodyPr/>
          <a:lstStyle/>
          <a:p>
            <a:r>
              <a:rPr lang="en" dirty="0" smtClean="0"/>
              <a:t>Image Classifacation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933996"/>
          </a:xfrm>
        </p:spPr>
        <p:txBody>
          <a:bodyPr/>
          <a:lstStyle/>
          <a:p>
            <a:r>
              <a:rPr lang="en-US" dirty="0"/>
              <a:t>The most fundamental building block in Computer </a:t>
            </a:r>
            <a:r>
              <a:rPr lang="en-US" dirty="0" smtClean="0"/>
              <a:t>Vision</a:t>
            </a:r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expect the computer to output a discrete label, which is the main object in the </a:t>
            </a:r>
            <a:r>
              <a:rPr lang="en-US" dirty="0" smtClean="0"/>
              <a:t>image</a:t>
            </a:r>
          </a:p>
          <a:p>
            <a:r>
              <a:rPr lang="en-US" dirty="0"/>
              <a:t>In image classification we assume that there is only one (and not multiple) object in the image.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00" y="2152612"/>
            <a:ext cx="2946958" cy="14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8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5600"/>
            <a:ext cx="8742219" cy="1082700"/>
          </a:xfrm>
        </p:spPr>
        <p:txBody>
          <a:bodyPr/>
          <a:lstStyle/>
          <a:p>
            <a:r>
              <a:rPr lang="en" dirty="0" smtClean="0"/>
              <a:t>Classification With Localization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933996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localization along with the discrete label, we also expect the compute to localize where exactly the object is present in the </a:t>
            </a:r>
            <a:r>
              <a:rPr lang="en-US" dirty="0" smtClean="0"/>
              <a:t>image</a:t>
            </a:r>
          </a:p>
          <a:p>
            <a:r>
              <a:rPr lang="en-US" dirty="0"/>
              <a:t>I</a:t>
            </a:r>
            <a:r>
              <a:rPr lang="en-US" dirty="0" smtClean="0"/>
              <a:t>mplemented </a:t>
            </a:r>
            <a:r>
              <a:rPr lang="en-US" dirty="0"/>
              <a:t>using a bounding box which can be identified by some numerical parameters with respect to the image </a:t>
            </a:r>
            <a:r>
              <a:rPr lang="en-US" dirty="0" smtClean="0"/>
              <a:t>boundary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assumption is to have only one object per image</a:t>
            </a:r>
            <a:endParaRPr lang="en-US" dirty="0" smtClean="0"/>
          </a:p>
          <a:p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83" y="1994621"/>
            <a:ext cx="2704006" cy="20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5600"/>
            <a:ext cx="7322127" cy="1082700"/>
          </a:xfrm>
        </p:spPr>
        <p:txBody>
          <a:bodyPr/>
          <a:lstStyle/>
          <a:p>
            <a:r>
              <a:rPr lang="en" dirty="0" smtClean="0"/>
              <a:t>Object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933996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xtends </a:t>
            </a:r>
            <a:r>
              <a:rPr lang="en-US" dirty="0"/>
              <a:t>localization to the next level where now the image is not constrained to have only one </a:t>
            </a:r>
            <a:r>
              <a:rPr lang="en-US" dirty="0" smtClean="0"/>
              <a:t>object</a:t>
            </a:r>
          </a:p>
          <a:p>
            <a:r>
              <a:rPr lang="en-US" dirty="0" smtClean="0"/>
              <a:t>The </a:t>
            </a:r>
            <a:r>
              <a:rPr lang="en-US" dirty="0"/>
              <a:t>task is to classify and localize all the objects in the </a:t>
            </a:r>
            <a:r>
              <a:rPr lang="en-US" dirty="0" smtClean="0"/>
              <a:t>image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localization is done using the concept of bounding </a:t>
            </a:r>
            <a:r>
              <a:rPr lang="en-US" dirty="0" smtClean="0"/>
              <a:t>box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27" y="1595758"/>
            <a:ext cx="2925598" cy="21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5600"/>
            <a:ext cx="7322127" cy="1082700"/>
          </a:xfrm>
        </p:spPr>
        <p:txBody>
          <a:bodyPr/>
          <a:lstStyle/>
          <a:p>
            <a:r>
              <a:rPr lang="en" dirty="0" smtClean="0"/>
              <a:t>Semantic Segmentation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933996"/>
          </a:xfrm>
        </p:spPr>
        <p:txBody>
          <a:bodyPr/>
          <a:lstStyle/>
          <a:p>
            <a:r>
              <a:rPr lang="en-US" sz="1800" dirty="0" smtClean="0"/>
              <a:t>The goal is </a:t>
            </a:r>
            <a:r>
              <a:rPr lang="en-US" dirty="0"/>
              <a:t>to label each </a:t>
            </a:r>
            <a:r>
              <a:rPr lang="en-US" b="1" dirty="0"/>
              <a:t>pixel </a:t>
            </a:r>
            <a:r>
              <a:rPr lang="en-US" dirty="0"/>
              <a:t>of an image with a corresponding </a:t>
            </a:r>
            <a:r>
              <a:rPr lang="en-US" b="1" dirty="0"/>
              <a:t>class</a:t>
            </a:r>
            <a:r>
              <a:rPr lang="en-US" dirty="0"/>
              <a:t> of what is being </a:t>
            </a:r>
            <a:r>
              <a:rPr lang="en-US" dirty="0" smtClean="0"/>
              <a:t>represented</a:t>
            </a:r>
          </a:p>
          <a:p>
            <a:r>
              <a:rPr lang="en-US" dirty="0"/>
              <a:t> </a:t>
            </a:r>
            <a:r>
              <a:rPr lang="en-US" dirty="0" smtClean="0"/>
              <a:t>This </a:t>
            </a:r>
            <a:r>
              <a:rPr lang="en-US" dirty="0"/>
              <a:t>task is commonly referred to as </a:t>
            </a:r>
            <a:r>
              <a:rPr lang="en-US" b="1" dirty="0"/>
              <a:t>dense </a:t>
            </a:r>
            <a:r>
              <a:rPr lang="en-US" b="1" dirty="0" smtClean="0"/>
              <a:t>prediction</a:t>
            </a:r>
            <a:endParaRPr lang="en-US" dirty="0" smtClean="0"/>
          </a:p>
          <a:p>
            <a:r>
              <a:rPr lang="en-US" dirty="0" smtClean="0"/>
              <a:t> The output itself is a high resolution image (typically of the same size as input image) in which each pixel is classified to a particular class</a:t>
            </a:r>
          </a:p>
          <a:p>
            <a:r>
              <a:rPr lang="en-US" dirty="0"/>
              <a:t>Thus it is a pixel level image classification.</a:t>
            </a:r>
            <a:endParaRPr lang="en-US" dirty="0" smtClean="0"/>
          </a:p>
          <a:p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99" y="1752947"/>
            <a:ext cx="2779375" cy="28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8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5600"/>
            <a:ext cx="7322127" cy="1082700"/>
          </a:xfrm>
        </p:spPr>
        <p:txBody>
          <a:bodyPr/>
          <a:lstStyle/>
          <a:p>
            <a:r>
              <a:rPr lang="en" dirty="0" smtClean="0"/>
              <a:t>Instance Segmentation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933996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ne </a:t>
            </a:r>
            <a:r>
              <a:rPr lang="en-US" dirty="0"/>
              <a:t>step ahead of semantic </a:t>
            </a:r>
            <a:r>
              <a:rPr lang="en-US" dirty="0" smtClean="0"/>
              <a:t>segmentation</a:t>
            </a:r>
          </a:p>
          <a:p>
            <a:r>
              <a:rPr lang="en-US" dirty="0" smtClean="0"/>
              <a:t>The computer </a:t>
            </a:r>
            <a:r>
              <a:rPr lang="en-US" dirty="0"/>
              <a:t>to classify each instance of a class </a:t>
            </a:r>
            <a:r>
              <a:rPr lang="en-US" dirty="0" smtClean="0"/>
              <a:t>separately</a:t>
            </a:r>
          </a:p>
          <a:p>
            <a:r>
              <a:rPr lang="en-US" dirty="0"/>
              <a:t>S</a:t>
            </a:r>
            <a:r>
              <a:rPr lang="en-US" dirty="0" smtClean="0"/>
              <a:t>emantic </a:t>
            </a:r>
            <a:r>
              <a:rPr lang="en-US" dirty="0"/>
              <a:t>segmentation does not differentiate between the instances of a particular class</a:t>
            </a:r>
            <a:endParaRPr lang="en-US" dirty="0" smtClean="0"/>
          </a:p>
          <a:p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20" y="1914958"/>
            <a:ext cx="2703005" cy="15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61450"/>
            <a:ext cx="5640900" cy="3109600"/>
          </a:xfrm>
        </p:spPr>
        <p:txBody>
          <a:bodyPr/>
          <a:lstStyle/>
          <a:p>
            <a:r>
              <a:rPr lang="en-US" dirty="0" smtClean="0"/>
              <a:t>Problem Definition</a:t>
            </a:r>
          </a:p>
          <a:p>
            <a:r>
              <a:rPr lang="en-US" dirty="0" smtClean="0"/>
              <a:t>Dataset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Technologies Used</a:t>
            </a:r>
          </a:p>
          <a:p>
            <a:r>
              <a:rPr lang="en-US" dirty="0" smtClean="0"/>
              <a:t>Process Diagram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9581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056"/>
            <a:ext cx="9144000" cy="52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Process Diagram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70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7" y="235528"/>
            <a:ext cx="1635697" cy="12192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2377094" y="845128"/>
            <a:ext cx="283673" cy="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660767" y="536863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Clustering</a:t>
            </a:r>
          </a:p>
          <a:p>
            <a:pPr algn="ctr"/>
            <a:r>
              <a:rPr lang="en-US" sz="1200" dirty="0" smtClean="0"/>
              <a:t>(K-Mean)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64182" y="691239"/>
            <a:ext cx="111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221" y="242454"/>
            <a:ext cx="1635697" cy="12192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3824548" y="852054"/>
            <a:ext cx="283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</p:cNvCxnSpPr>
          <p:nvPr/>
        </p:nvCxnSpPr>
        <p:spPr>
          <a:xfrm>
            <a:off x="5743918" y="852054"/>
            <a:ext cx="200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944300" y="529937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Masking</a:t>
            </a:r>
          </a:p>
          <a:p>
            <a:pPr algn="ctr"/>
            <a:r>
              <a:rPr lang="en-US" sz="1200" dirty="0" smtClean="0"/>
              <a:t>(Morphology)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97" y="2551641"/>
            <a:ext cx="2797414" cy="2085109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" idx="3"/>
          </p:cNvCxnSpPr>
          <p:nvPr/>
        </p:nvCxnSpPr>
        <p:spPr>
          <a:xfrm>
            <a:off x="2377094" y="845128"/>
            <a:ext cx="75861" cy="858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60385" y="1704108"/>
            <a:ext cx="18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2660767" y="1388917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Thresholding</a:t>
            </a:r>
            <a:endParaRPr lang="en-US" sz="1200" dirty="0"/>
          </a:p>
        </p:txBody>
      </p:sp>
      <p:cxnSp>
        <p:nvCxnSpPr>
          <p:cNvPr id="33" name="Straight Connector 32"/>
          <p:cNvCxnSpPr>
            <a:stCxn id="31" idx="3"/>
          </p:cNvCxnSpPr>
          <p:nvPr/>
        </p:nvCxnSpPr>
        <p:spPr>
          <a:xfrm>
            <a:off x="3824548" y="1704108"/>
            <a:ext cx="58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399518" y="1454728"/>
            <a:ext cx="6928" cy="2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8" y="2455717"/>
            <a:ext cx="3313771" cy="2365665"/>
          </a:xfrm>
          <a:prstGeom prst="rect">
            <a:avLst/>
          </a:prstGeom>
        </p:spPr>
      </p:pic>
      <p:cxnSp>
        <p:nvCxnSpPr>
          <p:cNvPr id="74" name="Straight Arrow Connector 73"/>
          <p:cNvCxnSpPr>
            <a:stCxn id="13" idx="2"/>
          </p:cNvCxnSpPr>
          <p:nvPr/>
        </p:nvCxnSpPr>
        <p:spPr>
          <a:xfrm flipH="1">
            <a:off x="6526190" y="1160319"/>
            <a:ext cx="1" cy="139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6" idx="1"/>
          </p:cNvCxnSpPr>
          <p:nvPr/>
        </p:nvCxnSpPr>
        <p:spPr>
          <a:xfrm flipH="1" flipV="1">
            <a:off x="3242657" y="3594195"/>
            <a:ext cx="16695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6" y="90056"/>
            <a:ext cx="1635697" cy="12192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2404103" y="699656"/>
            <a:ext cx="283673" cy="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687776" y="391391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Clustering</a:t>
            </a:r>
          </a:p>
          <a:p>
            <a:pPr algn="ctr"/>
            <a:r>
              <a:rPr lang="en-US" sz="1200" dirty="0" smtClean="0"/>
              <a:t>(K-Mean)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8924" y="486885"/>
            <a:ext cx="111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30" y="96982"/>
            <a:ext cx="1635697" cy="12192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3851557" y="706582"/>
            <a:ext cx="283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</p:cNvCxnSpPr>
          <p:nvPr/>
        </p:nvCxnSpPr>
        <p:spPr>
          <a:xfrm>
            <a:off x="5770927" y="706582"/>
            <a:ext cx="200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971309" y="384465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Masking</a:t>
            </a:r>
          </a:p>
          <a:p>
            <a:pPr algn="ctr"/>
            <a:r>
              <a:rPr lang="en-US" sz="1200" dirty="0" smtClean="0"/>
              <a:t>(Morphology)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24" y="96982"/>
            <a:ext cx="1644989" cy="122612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3" idx="3"/>
            <a:endCxn id="16" idx="1"/>
          </p:cNvCxnSpPr>
          <p:nvPr/>
        </p:nvCxnSpPr>
        <p:spPr>
          <a:xfrm>
            <a:off x="7135090" y="699656"/>
            <a:ext cx="271534" cy="1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229116" y="1309256"/>
            <a:ext cx="1" cy="2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636880" y="1565566"/>
            <a:ext cx="118447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Labeling</a:t>
            </a:r>
            <a:endParaRPr lang="en-US" sz="1200" dirty="0"/>
          </a:p>
        </p:txBody>
      </p:sp>
      <p:cxnSp>
        <p:nvCxnSpPr>
          <p:cNvPr id="27" name="Straight Connector 26"/>
          <p:cNvCxnSpPr>
            <a:stCxn id="2" idx="3"/>
          </p:cNvCxnSpPr>
          <p:nvPr/>
        </p:nvCxnSpPr>
        <p:spPr>
          <a:xfrm>
            <a:off x="2404103" y="699656"/>
            <a:ext cx="75861" cy="858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87394" y="1558636"/>
            <a:ext cx="18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2687776" y="1243445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Thresholding</a:t>
            </a:r>
            <a:endParaRPr lang="en-US" sz="1200" dirty="0"/>
          </a:p>
        </p:txBody>
      </p:sp>
      <p:cxnSp>
        <p:nvCxnSpPr>
          <p:cNvPr id="33" name="Straight Connector 32"/>
          <p:cNvCxnSpPr>
            <a:stCxn id="31" idx="3"/>
          </p:cNvCxnSpPr>
          <p:nvPr/>
        </p:nvCxnSpPr>
        <p:spPr>
          <a:xfrm>
            <a:off x="3851557" y="1558636"/>
            <a:ext cx="58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26527" y="1309256"/>
            <a:ext cx="6928" cy="2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97" y="2438455"/>
            <a:ext cx="1677516" cy="1250273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1" idx="2"/>
            <a:endCxn id="36" idx="0"/>
          </p:cNvCxnSpPr>
          <p:nvPr/>
        </p:nvCxnSpPr>
        <p:spPr>
          <a:xfrm flipH="1">
            <a:off x="8212855" y="2195948"/>
            <a:ext cx="16261" cy="24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9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37" y="-16927"/>
            <a:ext cx="4842163" cy="51604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873" y="1607128"/>
            <a:ext cx="38792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Masking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Applying Median Filter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Binarization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Morphological Operations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Finding &amp; Drawing Contours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6" y="90056"/>
            <a:ext cx="1635697" cy="12192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2404103" y="699656"/>
            <a:ext cx="283673" cy="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687776" y="391391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Clustering</a:t>
            </a:r>
          </a:p>
          <a:p>
            <a:pPr algn="ctr"/>
            <a:r>
              <a:rPr lang="en-US" sz="1200" dirty="0" smtClean="0"/>
              <a:t>(K-Mean)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8924" y="486885"/>
            <a:ext cx="111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30" y="96982"/>
            <a:ext cx="1635697" cy="12192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3851557" y="706582"/>
            <a:ext cx="283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</p:cNvCxnSpPr>
          <p:nvPr/>
        </p:nvCxnSpPr>
        <p:spPr>
          <a:xfrm>
            <a:off x="5770927" y="706582"/>
            <a:ext cx="200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971309" y="384465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Masking</a:t>
            </a:r>
          </a:p>
          <a:p>
            <a:pPr algn="ctr"/>
            <a:r>
              <a:rPr lang="en-US" sz="1200" dirty="0" smtClean="0"/>
              <a:t>(Morphology)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24" y="96982"/>
            <a:ext cx="1644989" cy="122612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3" idx="3"/>
            <a:endCxn id="16" idx="1"/>
          </p:cNvCxnSpPr>
          <p:nvPr/>
        </p:nvCxnSpPr>
        <p:spPr>
          <a:xfrm>
            <a:off x="7135090" y="699656"/>
            <a:ext cx="271534" cy="1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229116" y="1309256"/>
            <a:ext cx="1" cy="2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636880" y="1565566"/>
            <a:ext cx="118447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Labeling</a:t>
            </a:r>
            <a:endParaRPr lang="en-US" sz="1200" dirty="0"/>
          </a:p>
        </p:txBody>
      </p:sp>
      <p:cxnSp>
        <p:nvCxnSpPr>
          <p:cNvPr id="27" name="Straight Connector 26"/>
          <p:cNvCxnSpPr>
            <a:stCxn id="2" idx="3"/>
          </p:cNvCxnSpPr>
          <p:nvPr/>
        </p:nvCxnSpPr>
        <p:spPr>
          <a:xfrm>
            <a:off x="2404103" y="699656"/>
            <a:ext cx="75861" cy="858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87394" y="1558636"/>
            <a:ext cx="18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2687776" y="1243445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Thresholding</a:t>
            </a:r>
            <a:endParaRPr lang="en-US" sz="1200" dirty="0"/>
          </a:p>
        </p:txBody>
      </p:sp>
      <p:cxnSp>
        <p:nvCxnSpPr>
          <p:cNvPr id="33" name="Straight Connector 32"/>
          <p:cNvCxnSpPr>
            <a:stCxn id="31" idx="3"/>
          </p:cNvCxnSpPr>
          <p:nvPr/>
        </p:nvCxnSpPr>
        <p:spPr>
          <a:xfrm>
            <a:off x="3851557" y="1558636"/>
            <a:ext cx="58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26527" y="1309256"/>
            <a:ext cx="6928" cy="2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97" y="2438455"/>
            <a:ext cx="1677516" cy="1250273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1" idx="2"/>
            <a:endCxn id="36" idx="0"/>
          </p:cNvCxnSpPr>
          <p:nvPr/>
        </p:nvCxnSpPr>
        <p:spPr>
          <a:xfrm flipH="1">
            <a:off x="8212855" y="2195948"/>
            <a:ext cx="16261" cy="24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1"/>
          </p:cNvCxnSpPr>
          <p:nvPr/>
        </p:nvCxnSpPr>
        <p:spPr>
          <a:xfrm flipH="1" flipV="1">
            <a:off x="7135090" y="3063591"/>
            <a:ext cx="2390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5971308" y="2748400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Object</a:t>
            </a:r>
          </a:p>
          <a:p>
            <a:pPr algn="ctr"/>
            <a:r>
              <a:rPr lang="en-US" sz="1200" dirty="0" smtClean="0"/>
              <a:t>Separation</a:t>
            </a:r>
            <a:endParaRPr lang="en-US" sz="12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69" y="2377141"/>
            <a:ext cx="1682604" cy="1311636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5" idx="1"/>
            <a:endCxn id="46" idx="3"/>
          </p:cNvCxnSpPr>
          <p:nvPr/>
        </p:nvCxnSpPr>
        <p:spPr>
          <a:xfrm flipH="1" flipV="1">
            <a:off x="5828573" y="3032959"/>
            <a:ext cx="142735" cy="3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767249" y="2717768"/>
            <a:ext cx="1187849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Augmentation</a:t>
            </a:r>
          </a:p>
          <a:p>
            <a:pPr algn="ctr"/>
            <a:r>
              <a:rPr lang="en-US" sz="1200" dirty="0" smtClean="0"/>
              <a:t>(Flipping)</a:t>
            </a:r>
            <a:endParaRPr lang="en-US" sz="1200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931030" y="3032959"/>
            <a:ext cx="2390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48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297873" y="1607128"/>
            <a:ext cx="3879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Labeling Image Depending on Color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Resizing Image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Flipping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03" y="1468582"/>
            <a:ext cx="4818122" cy="250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6" y="90056"/>
            <a:ext cx="1635697" cy="12192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2404103" y="699656"/>
            <a:ext cx="283673" cy="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687776" y="391391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Clustering</a:t>
            </a:r>
          </a:p>
          <a:p>
            <a:pPr algn="ctr"/>
            <a:r>
              <a:rPr lang="en-US" sz="1200" dirty="0" smtClean="0"/>
              <a:t>(K-Mean)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8924" y="486885"/>
            <a:ext cx="111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30" y="96982"/>
            <a:ext cx="1635697" cy="12192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3851557" y="706582"/>
            <a:ext cx="283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</p:cNvCxnSpPr>
          <p:nvPr/>
        </p:nvCxnSpPr>
        <p:spPr>
          <a:xfrm>
            <a:off x="5770927" y="706582"/>
            <a:ext cx="200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971309" y="384465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Masking</a:t>
            </a:r>
          </a:p>
          <a:p>
            <a:pPr algn="ctr"/>
            <a:r>
              <a:rPr lang="en-US" sz="1200" dirty="0" smtClean="0"/>
              <a:t>(Morphology)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24" y="96982"/>
            <a:ext cx="1644989" cy="122612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3" idx="3"/>
            <a:endCxn id="16" idx="1"/>
          </p:cNvCxnSpPr>
          <p:nvPr/>
        </p:nvCxnSpPr>
        <p:spPr>
          <a:xfrm>
            <a:off x="7135090" y="699656"/>
            <a:ext cx="271534" cy="1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229116" y="1309256"/>
            <a:ext cx="1" cy="2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636880" y="1565566"/>
            <a:ext cx="118447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Labeling</a:t>
            </a:r>
            <a:endParaRPr lang="en-US" sz="1200" dirty="0"/>
          </a:p>
        </p:txBody>
      </p:sp>
      <p:cxnSp>
        <p:nvCxnSpPr>
          <p:cNvPr id="27" name="Straight Connector 26"/>
          <p:cNvCxnSpPr>
            <a:stCxn id="2" idx="3"/>
          </p:cNvCxnSpPr>
          <p:nvPr/>
        </p:nvCxnSpPr>
        <p:spPr>
          <a:xfrm>
            <a:off x="2404103" y="699656"/>
            <a:ext cx="75861" cy="858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87394" y="1558636"/>
            <a:ext cx="18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2687776" y="1243445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Thresholding</a:t>
            </a:r>
            <a:endParaRPr lang="en-US" sz="1200" dirty="0"/>
          </a:p>
        </p:txBody>
      </p:sp>
      <p:cxnSp>
        <p:nvCxnSpPr>
          <p:cNvPr id="33" name="Straight Connector 32"/>
          <p:cNvCxnSpPr>
            <a:stCxn id="31" idx="3"/>
          </p:cNvCxnSpPr>
          <p:nvPr/>
        </p:nvCxnSpPr>
        <p:spPr>
          <a:xfrm>
            <a:off x="3851557" y="1558636"/>
            <a:ext cx="58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26527" y="1309256"/>
            <a:ext cx="6928" cy="2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97" y="2438455"/>
            <a:ext cx="1677516" cy="1250273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1" idx="2"/>
            <a:endCxn id="36" idx="0"/>
          </p:cNvCxnSpPr>
          <p:nvPr/>
        </p:nvCxnSpPr>
        <p:spPr>
          <a:xfrm flipH="1">
            <a:off x="8212855" y="2195948"/>
            <a:ext cx="16261" cy="24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1"/>
          </p:cNvCxnSpPr>
          <p:nvPr/>
        </p:nvCxnSpPr>
        <p:spPr>
          <a:xfrm flipH="1" flipV="1">
            <a:off x="7135090" y="3063591"/>
            <a:ext cx="2390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5971308" y="2748400"/>
            <a:ext cx="1163781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Object</a:t>
            </a:r>
          </a:p>
          <a:p>
            <a:pPr algn="ctr"/>
            <a:r>
              <a:rPr lang="en-US" sz="1200" dirty="0" smtClean="0"/>
              <a:t>Separation</a:t>
            </a:r>
            <a:endParaRPr lang="en-US" sz="12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69" y="2377141"/>
            <a:ext cx="1682604" cy="1311636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5" idx="1"/>
            <a:endCxn id="46" idx="3"/>
          </p:cNvCxnSpPr>
          <p:nvPr/>
        </p:nvCxnSpPr>
        <p:spPr>
          <a:xfrm flipH="1" flipV="1">
            <a:off x="5828573" y="3032959"/>
            <a:ext cx="142735" cy="3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767249" y="2717768"/>
            <a:ext cx="1187849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Augmentation</a:t>
            </a:r>
          </a:p>
          <a:p>
            <a:pPr algn="ctr"/>
            <a:r>
              <a:rPr lang="en-US" sz="1200" dirty="0" smtClean="0"/>
              <a:t>(Flipping)</a:t>
            </a:r>
            <a:endParaRPr lang="en-US" sz="1200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931030" y="3032959"/>
            <a:ext cx="2390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807524" y="3063591"/>
            <a:ext cx="3739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1372947" y="2725891"/>
            <a:ext cx="1187849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Creating &amp; Train Model</a:t>
            </a:r>
          </a:p>
          <a:p>
            <a:pPr algn="ctr"/>
            <a:r>
              <a:rPr lang="en-US" sz="1200" dirty="0" smtClean="0"/>
              <a:t>(UNET)</a:t>
            </a:r>
            <a:endParaRPr lang="en-US" sz="1200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2512660" y="3030039"/>
            <a:ext cx="2390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2369925" y="4296770"/>
            <a:ext cx="1187849" cy="63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" y="3690194"/>
            <a:ext cx="1898594" cy="1415156"/>
          </a:xfrm>
          <a:prstGeom prst="rect">
            <a:avLst/>
          </a:prstGeom>
        </p:spPr>
      </p:pic>
      <p:cxnSp>
        <p:nvCxnSpPr>
          <p:cNvPr id="62" name="Straight Arrow Connector 61"/>
          <p:cNvCxnSpPr/>
          <p:nvPr/>
        </p:nvCxnSpPr>
        <p:spPr>
          <a:xfrm>
            <a:off x="1911927" y="4611961"/>
            <a:ext cx="452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98" y="3632068"/>
            <a:ext cx="1964572" cy="1494783"/>
          </a:xfrm>
          <a:prstGeom prst="rect">
            <a:avLst/>
          </a:prstGeom>
        </p:spPr>
      </p:pic>
      <p:cxnSp>
        <p:nvCxnSpPr>
          <p:cNvPr id="68" name="Straight Arrow Connector 67"/>
          <p:cNvCxnSpPr>
            <a:stCxn id="57" idx="3"/>
          </p:cNvCxnSpPr>
          <p:nvPr/>
        </p:nvCxnSpPr>
        <p:spPr>
          <a:xfrm>
            <a:off x="3557774" y="4611961"/>
            <a:ext cx="452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51364" y="3356273"/>
            <a:ext cx="13854" cy="50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91452" y="3865418"/>
            <a:ext cx="442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733868" y="3865418"/>
            <a:ext cx="17799" cy="43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143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83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Definition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7966364" cy="3469868"/>
          </a:xfrm>
        </p:spPr>
        <p:txBody>
          <a:bodyPr/>
          <a:lstStyle/>
          <a:p>
            <a:r>
              <a:rPr lang="en-US" sz="1600" dirty="0" smtClean="0"/>
              <a:t>Weed detected using UNET architecture (Fully Convolution Neural Network) mainly does image segmentation.</a:t>
            </a:r>
          </a:p>
          <a:p>
            <a:r>
              <a:rPr lang="en-US" sz="1600" dirty="0" smtClean="0"/>
              <a:t>By </a:t>
            </a:r>
            <a:r>
              <a:rPr lang="en-US" sz="1600" dirty="0"/>
              <a:t>m</a:t>
            </a:r>
            <a:r>
              <a:rPr lang="en-US" sz="1600" dirty="0" smtClean="0"/>
              <a:t>anual </a:t>
            </a:r>
            <a:r>
              <a:rPr lang="en-US" sz="1600" dirty="0"/>
              <a:t>l</a:t>
            </a:r>
            <a:r>
              <a:rPr lang="en-US" sz="1600" dirty="0" smtClean="0"/>
              <a:t>abelling and Morphological Operations for images, We achieved accuracy varies from 65% to 77% depending on the overlapping of leafs and how efficient the labeling is.</a:t>
            </a:r>
          </a:p>
          <a:p>
            <a:r>
              <a:rPr lang="en-US" sz="1600" dirty="0" smtClean="0"/>
              <a:t>Training </a:t>
            </a:r>
            <a:r>
              <a:rPr lang="en-US" sz="1600" dirty="0"/>
              <a:t>strategy that relies on the strong use of data augmentation to use the available annotated samples more efficiently</a:t>
            </a:r>
            <a:endParaRPr lang="en-US" sz="1600" dirty="0" smtClean="0"/>
          </a:p>
          <a:p>
            <a:r>
              <a:rPr lang="en-US" sz="1600" dirty="0"/>
              <a:t>Images that have </a:t>
            </a:r>
            <a:r>
              <a:rPr lang="en-US" sz="1600" dirty="0" smtClean="0"/>
              <a:t>separated </a:t>
            </a:r>
            <a:r>
              <a:rPr lang="en-US" sz="1600" dirty="0"/>
              <a:t>weed and crop are observed with maximum accuracy while the images that include overlapping leaves have minimum </a:t>
            </a:r>
            <a:r>
              <a:rPr lang="en-US" sz="1600" dirty="0" smtClean="0"/>
              <a:t>accuracy for predicting weed.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05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65368"/>
            <a:ext cx="8191825" cy="3469868"/>
          </a:xfrm>
        </p:spPr>
        <p:txBody>
          <a:bodyPr/>
          <a:lstStyle/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towardsdatascience.com/understanding-semantic-segmentation-with-unet-6be4f42d4b47</a:t>
            </a:r>
            <a:endParaRPr lang="en-US" sz="1400" dirty="0" smtClean="0"/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github.com/agrawal-rohit/Weeds-Detection-and-Segmentation</a:t>
            </a:r>
            <a:endParaRPr lang="en-US" sz="1400" dirty="0" smtClean="0"/>
          </a:p>
          <a:p>
            <a:r>
              <a:rPr lang="en-US" sz="1400" dirty="0">
                <a:hlinkClick r:id="rId4"/>
              </a:rPr>
              <a:t>https://lmb.informatik.uni-freiburg.de/people/ronneber/u-net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arxiv.org/abs/1505.04597</a:t>
            </a:r>
            <a:endParaRPr lang="en-US" sz="1400" dirty="0" smtClean="0"/>
          </a:p>
          <a:p>
            <a:r>
              <a:rPr lang="en-US" sz="1400" dirty="0">
                <a:hlinkClick r:id="rId6"/>
              </a:rPr>
              <a:t>https://docs.google.com/document/d/1yffPnYz8fYgYJVYeD-dMnylnXalV5GknPbtPAAnE6ro/edit</a:t>
            </a:r>
            <a:r>
              <a:rPr lang="en-US" sz="1400" dirty="0" smtClean="0">
                <a:hlinkClick r:id="rId6"/>
              </a:rPr>
              <a:t>#</a:t>
            </a:r>
            <a:endParaRPr lang="en-US" sz="1400" dirty="0" smtClean="0"/>
          </a:p>
          <a:p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courses.cs.washington.edu/courses/cse576/book/ch3.pdf</a:t>
            </a:r>
            <a:endParaRPr lang="en-US" sz="1400" dirty="0" smtClean="0"/>
          </a:p>
          <a:p>
            <a:r>
              <a:rPr lang="en-US" sz="1400" dirty="0">
                <a:hlinkClick r:id="rId8"/>
              </a:rPr>
              <a:t>https://</a:t>
            </a:r>
            <a:r>
              <a:rPr lang="en-US" sz="1400" dirty="0" smtClean="0">
                <a:hlinkClick r:id="rId8"/>
              </a:rPr>
              <a:t>opencv-python-tutroals.readthedocs.io/en/latest/py_tutorials/py_imgproc/py_morphological_ops/py_morphological_ops.html</a:t>
            </a:r>
            <a:endParaRPr lang="en-US" sz="14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466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9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469868"/>
          </a:xfrm>
        </p:spPr>
        <p:txBody>
          <a:bodyPr/>
          <a:lstStyle/>
          <a:p>
            <a:r>
              <a:rPr lang="en-US" dirty="0"/>
              <a:t>Weeds are unwanted plants that can survive and reproduce in agricultural </a:t>
            </a:r>
            <a:r>
              <a:rPr lang="en-US" dirty="0" smtClean="0"/>
              <a:t>fields.</a:t>
            </a:r>
          </a:p>
          <a:p>
            <a:r>
              <a:rPr lang="en-US" dirty="0" smtClean="0"/>
              <a:t>Removal </a:t>
            </a:r>
            <a:r>
              <a:rPr lang="en-US" dirty="0"/>
              <a:t>of weed from cultivated fields during early stages of crop growth is essential for a healthy and good </a:t>
            </a:r>
            <a:r>
              <a:rPr lang="en-US" dirty="0" smtClean="0"/>
              <a:t>harvest.</a:t>
            </a:r>
          </a:p>
          <a:p>
            <a:r>
              <a:rPr lang="en-US" dirty="0"/>
              <a:t>For weed detection we need field photographs with good </a:t>
            </a:r>
            <a:r>
              <a:rPr lang="en-US" dirty="0" smtClean="0"/>
              <a:t>precision by </a:t>
            </a:r>
            <a:r>
              <a:rPr lang="en-US" dirty="0"/>
              <a:t>attaching a camera in the front of the tractor/machine or manually.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940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756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469868"/>
          </a:xfrm>
        </p:spPr>
        <p:txBody>
          <a:bodyPr/>
          <a:lstStyle/>
          <a:p>
            <a:r>
              <a:rPr lang="en-US" dirty="0" smtClean="0"/>
              <a:t>A set of 60 photos of different fields with the same conditions that contains weed and crop in different positions:</a:t>
            </a:r>
          </a:p>
          <a:p>
            <a:pPr lvl="1"/>
            <a:r>
              <a:rPr lang="en-US" dirty="0" smtClean="0"/>
              <a:t>Overlapping</a:t>
            </a:r>
          </a:p>
          <a:p>
            <a:pPr lvl="1"/>
            <a:r>
              <a:rPr lang="en-US" dirty="0" smtClean="0"/>
              <a:t>Non-Overlapping</a:t>
            </a:r>
          </a:p>
          <a:p>
            <a:pPr lvl="1"/>
            <a:r>
              <a:rPr lang="en-US" dirty="0" smtClean="0"/>
              <a:t>Poised Overlapping</a:t>
            </a:r>
          </a:p>
          <a:p>
            <a:r>
              <a:rPr lang="en-US" dirty="0" smtClean="0"/>
              <a:t>We will use 40 photos for training our model and 20 for testing it.</a:t>
            </a:r>
          </a:p>
          <a:p>
            <a:pPr marL="11430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812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Challenges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683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5368"/>
            <a:ext cx="5640900" cy="3469868"/>
          </a:xfrm>
        </p:spPr>
        <p:txBody>
          <a:bodyPr/>
          <a:lstStyle/>
          <a:p>
            <a:r>
              <a:rPr lang="en-US" dirty="0" smtClean="0"/>
              <a:t>Labeling</a:t>
            </a:r>
          </a:p>
          <a:p>
            <a:pPr lvl="1"/>
            <a:r>
              <a:rPr lang="en-US" dirty="0" smtClean="0"/>
              <a:t>Segmentation</a:t>
            </a:r>
          </a:p>
          <a:p>
            <a:pPr lvl="1"/>
            <a:r>
              <a:rPr lang="en-US" dirty="0" smtClean="0"/>
              <a:t>Manual Labeling</a:t>
            </a:r>
          </a:p>
          <a:p>
            <a:r>
              <a:rPr lang="en-US" dirty="0" smtClean="0"/>
              <a:t>Feature Extraction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</a:t>
            </a:r>
          </a:p>
          <a:p>
            <a:pPr lvl="1"/>
            <a:r>
              <a:rPr lang="en-US" dirty="0" smtClean="0"/>
              <a:t>Pixels</a:t>
            </a:r>
          </a:p>
          <a:p>
            <a:r>
              <a:rPr lang="en-US" dirty="0" smtClean="0"/>
              <a:t>How to represent the output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33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2" b="28172"/>
          <a:stretch/>
        </p:blipFill>
        <p:spPr>
          <a:xfrm>
            <a:off x="1630073" y="1530927"/>
            <a:ext cx="59531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54406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697</Words>
  <Application>Microsoft Office PowerPoint</Application>
  <PresentationFormat>On-screen Show (16:9)</PresentationFormat>
  <Paragraphs>174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Barlow</vt:lpstr>
      <vt:lpstr>Calibri</vt:lpstr>
      <vt:lpstr>Raleway SemiBold</vt:lpstr>
      <vt:lpstr>Barlow Light</vt:lpstr>
      <vt:lpstr>Gaoler template</vt:lpstr>
      <vt:lpstr>Weed Detection Problem</vt:lpstr>
      <vt:lpstr>Agenda </vt:lpstr>
      <vt:lpstr>Problem Definition</vt:lpstr>
      <vt:lpstr>Problem Definition</vt:lpstr>
      <vt:lpstr>Dataset</vt:lpstr>
      <vt:lpstr>Dataset</vt:lpstr>
      <vt:lpstr>Challenges</vt:lpstr>
      <vt:lpstr>Challenges</vt:lpstr>
      <vt:lpstr>PowerPoint Presentation</vt:lpstr>
      <vt:lpstr>PowerPoint Presentation</vt:lpstr>
      <vt:lpstr>PowerPoint Presentation</vt:lpstr>
      <vt:lpstr>Technologies Used</vt:lpstr>
      <vt:lpstr>Technologies Used</vt:lpstr>
      <vt:lpstr>Computer Vision</vt:lpstr>
      <vt:lpstr>Image Classifacation</vt:lpstr>
      <vt:lpstr>Classification With Localization</vt:lpstr>
      <vt:lpstr>Object Detection</vt:lpstr>
      <vt:lpstr>Semantic Segmentation</vt:lpstr>
      <vt:lpstr>Instance Segmentation</vt:lpstr>
      <vt:lpstr>PowerPoint Presentation</vt:lpstr>
      <vt:lpstr>Process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Detection Problem</dc:title>
  <dc:creator>Omar Hesham</dc:creator>
  <cp:lastModifiedBy>Omar Hesham</cp:lastModifiedBy>
  <cp:revision>39</cp:revision>
  <dcterms:modified xsi:type="dcterms:W3CDTF">2020-03-10T10:48:44Z</dcterms:modified>
</cp:coreProperties>
</file>